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59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4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róbel Jacek" userId="bd497866-b9a4-4831-95cd-08e9e4c3a682" providerId="ADAL" clId="{A253FD3F-9A68-49EA-A047-4547FA1F04F6}"/>
    <pc:docChg chg="undo custSel modSld">
      <pc:chgData name="Wróbel Jacek" userId="bd497866-b9a4-4831-95cd-08e9e4c3a682" providerId="ADAL" clId="{A253FD3F-9A68-49EA-A047-4547FA1F04F6}" dt="2025-06-23T21:03:49.298" v="209" actId="20577"/>
      <pc:docMkLst>
        <pc:docMk/>
      </pc:docMkLst>
      <pc:sldChg chg="modSp mod">
        <pc:chgData name="Wróbel Jacek" userId="bd497866-b9a4-4831-95cd-08e9e4c3a682" providerId="ADAL" clId="{A253FD3F-9A68-49EA-A047-4547FA1F04F6}" dt="2025-06-23T20:22:41.288" v="2" actId="207"/>
        <pc:sldMkLst>
          <pc:docMk/>
          <pc:sldMk cId="3115959490" sldId="256"/>
        </pc:sldMkLst>
        <pc:spChg chg="mod">
          <ac:chgData name="Wróbel Jacek" userId="bd497866-b9a4-4831-95cd-08e9e4c3a682" providerId="ADAL" clId="{A253FD3F-9A68-49EA-A047-4547FA1F04F6}" dt="2025-06-23T20:22:41.288" v="2" actId="207"/>
          <ac:spMkLst>
            <pc:docMk/>
            <pc:sldMk cId="3115959490" sldId="256"/>
            <ac:spMk id="12" creationId="{C18C5C66-0B54-E161-DDF6-6820E37A233F}"/>
          </ac:spMkLst>
        </pc:spChg>
      </pc:sldChg>
      <pc:sldChg chg="modSp mod">
        <pc:chgData name="Wróbel Jacek" userId="bd497866-b9a4-4831-95cd-08e9e4c3a682" providerId="ADAL" clId="{A253FD3F-9A68-49EA-A047-4547FA1F04F6}" dt="2025-06-23T20:43:31.791" v="104" actId="20577"/>
        <pc:sldMkLst>
          <pc:docMk/>
          <pc:sldMk cId="769464180" sldId="257"/>
        </pc:sldMkLst>
        <pc:spChg chg="mod">
          <ac:chgData name="Wróbel Jacek" userId="bd497866-b9a4-4831-95cd-08e9e4c3a682" providerId="ADAL" clId="{A253FD3F-9A68-49EA-A047-4547FA1F04F6}" dt="2025-06-23T20:43:31.791" v="104" actId="20577"/>
          <ac:spMkLst>
            <pc:docMk/>
            <pc:sldMk cId="769464180" sldId="257"/>
            <ac:spMk id="13" creationId="{F62DDB07-2400-1996-0705-EE0B7EBE4D6B}"/>
          </ac:spMkLst>
        </pc:spChg>
      </pc:sldChg>
      <pc:sldChg chg="addSp delSp modSp mod">
        <pc:chgData name="Wróbel Jacek" userId="bd497866-b9a4-4831-95cd-08e9e4c3a682" providerId="ADAL" clId="{A253FD3F-9A68-49EA-A047-4547FA1F04F6}" dt="2025-06-23T20:32:34.068" v="45" actId="20577"/>
        <pc:sldMkLst>
          <pc:docMk/>
          <pc:sldMk cId="1828272318" sldId="258"/>
        </pc:sldMkLst>
        <pc:spChg chg="mod">
          <ac:chgData name="Wróbel Jacek" userId="bd497866-b9a4-4831-95cd-08e9e4c3a682" providerId="ADAL" clId="{A253FD3F-9A68-49EA-A047-4547FA1F04F6}" dt="2025-06-23T20:23:44.648" v="17" actId="20577"/>
          <ac:spMkLst>
            <pc:docMk/>
            <pc:sldMk cId="1828272318" sldId="258"/>
            <ac:spMk id="6" creationId="{4CA61BD9-526E-5188-654F-F100C5B5AEC5}"/>
          </ac:spMkLst>
        </pc:spChg>
        <pc:spChg chg="mod">
          <ac:chgData name="Wróbel Jacek" userId="bd497866-b9a4-4831-95cd-08e9e4c3a682" providerId="ADAL" clId="{A253FD3F-9A68-49EA-A047-4547FA1F04F6}" dt="2025-06-23T20:32:34.068" v="45" actId="20577"/>
          <ac:spMkLst>
            <pc:docMk/>
            <pc:sldMk cId="1828272318" sldId="258"/>
            <ac:spMk id="11" creationId="{C33A692E-4AC1-1EE0-7D92-F8CB7E187479}"/>
          </ac:spMkLst>
        </pc:spChg>
        <pc:graphicFrameChg chg="add mod">
          <ac:chgData name="Wróbel Jacek" userId="bd497866-b9a4-4831-95cd-08e9e4c3a682" providerId="ADAL" clId="{A253FD3F-9A68-49EA-A047-4547FA1F04F6}" dt="2025-06-23T20:31:35.185" v="40" actId="403"/>
          <ac:graphicFrameMkLst>
            <pc:docMk/>
            <pc:sldMk cId="1828272318" sldId="258"/>
            <ac:graphicFrameMk id="2" creationId="{00000000-0008-0000-0000-000012000000}"/>
          </ac:graphicFrameMkLst>
        </pc:graphicFrameChg>
        <pc:graphicFrameChg chg="add mod">
          <ac:chgData name="Wróbel Jacek" userId="bd497866-b9a4-4831-95cd-08e9e4c3a682" providerId="ADAL" clId="{A253FD3F-9A68-49EA-A047-4547FA1F04F6}" dt="2025-06-23T20:32:18.228" v="43" actId="1076"/>
          <ac:graphicFrameMkLst>
            <pc:docMk/>
            <pc:sldMk cId="1828272318" sldId="258"/>
            <ac:graphicFrameMk id="3" creationId="{00000000-0008-0000-0000-000013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0:50.637" v="26" actId="478"/>
          <ac:graphicFrameMkLst>
            <pc:docMk/>
            <pc:sldMk cId="1828272318" sldId="258"/>
            <ac:graphicFrameMk id="4" creationId="{00000000-0008-0000-0000-000012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2:10.229" v="41" actId="478"/>
          <ac:graphicFrameMkLst>
            <pc:docMk/>
            <pc:sldMk cId="1828272318" sldId="258"/>
            <ac:graphicFrameMk id="7" creationId="{00000000-0008-0000-0000-000013000000}"/>
          </ac:graphicFrameMkLst>
        </pc:graphicFrameChg>
      </pc:sldChg>
      <pc:sldChg chg="addSp delSp modSp mod">
        <pc:chgData name="Wróbel Jacek" userId="bd497866-b9a4-4831-95cd-08e9e4c3a682" providerId="ADAL" clId="{A253FD3F-9A68-49EA-A047-4547FA1F04F6}" dt="2025-06-23T20:45:35.293" v="110" actId="20577"/>
        <pc:sldMkLst>
          <pc:docMk/>
          <pc:sldMk cId="766669702" sldId="259"/>
        </pc:sldMkLst>
        <pc:spChg chg="mod">
          <ac:chgData name="Wróbel Jacek" userId="bd497866-b9a4-4831-95cd-08e9e4c3a682" providerId="ADAL" clId="{A253FD3F-9A68-49EA-A047-4547FA1F04F6}" dt="2025-06-23T20:45:35.293" v="110" actId="20577"/>
          <ac:spMkLst>
            <pc:docMk/>
            <pc:sldMk cId="766669702" sldId="259"/>
            <ac:spMk id="6" creationId="{69413AA0-2BB8-D4A0-6275-18E67A884645}"/>
          </ac:spMkLst>
        </pc:spChg>
        <pc:graphicFrameChg chg="del">
          <ac:chgData name="Wróbel Jacek" userId="bd497866-b9a4-4831-95cd-08e9e4c3a682" providerId="ADAL" clId="{A253FD3F-9A68-49EA-A047-4547FA1F04F6}" dt="2025-06-23T20:36:16.540" v="80" actId="478"/>
          <ac:graphicFrameMkLst>
            <pc:docMk/>
            <pc:sldMk cId="766669702" sldId="259"/>
            <ac:graphicFrameMk id="2" creationId="{00000000-0008-0000-0000-000007000000}"/>
          </ac:graphicFrameMkLst>
        </pc:graphicFrameChg>
        <pc:graphicFrameChg chg="add mod">
          <ac:chgData name="Wróbel Jacek" userId="bd497866-b9a4-4831-95cd-08e9e4c3a682" providerId="ADAL" clId="{A253FD3F-9A68-49EA-A047-4547FA1F04F6}" dt="2025-06-23T20:36:22.507" v="82" actId="1076"/>
          <ac:graphicFrameMkLst>
            <pc:docMk/>
            <pc:sldMk cId="766669702" sldId="259"/>
            <ac:graphicFrameMk id="3" creationId="{00000000-0008-0000-0000-000007000000}"/>
          </ac:graphicFrameMkLst>
        </pc:graphicFrameChg>
      </pc:sldChg>
      <pc:sldChg chg="addSp delSp modSp mod">
        <pc:chgData name="Wróbel Jacek" userId="bd497866-b9a4-4831-95cd-08e9e4c3a682" providerId="ADAL" clId="{A253FD3F-9A68-49EA-A047-4547FA1F04F6}" dt="2025-06-23T20:35:27.643" v="79" actId="20577"/>
        <pc:sldMkLst>
          <pc:docMk/>
          <pc:sldMk cId="2561437814" sldId="260"/>
        </pc:sldMkLst>
        <pc:spChg chg="mod">
          <ac:chgData name="Wróbel Jacek" userId="bd497866-b9a4-4831-95cd-08e9e4c3a682" providerId="ADAL" clId="{A253FD3F-9A68-49EA-A047-4547FA1F04F6}" dt="2025-06-23T20:35:27.643" v="79" actId="20577"/>
          <ac:spMkLst>
            <pc:docMk/>
            <pc:sldMk cId="2561437814" sldId="260"/>
            <ac:spMk id="11" creationId="{3D52340E-4AFA-A8BE-326A-0703B4592420}"/>
          </ac:spMkLst>
        </pc:spChg>
        <pc:graphicFrameChg chg="add mod">
          <ac:chgData name="Wróbel Jacek" userId="bd497866-b9a4-4831-95cd-08e9e4c3a682" providerId="ADAL" clId="{A253FD3F-9A68-49EA-A047-4547FA1F04F6}" dt="2025-06-23T20:34:31" v="62"/>
          <ac:graphicFrameMkLst>
            <pc:docMk/>
            <pc:sldMk cId="2561437814" sldId="260"/>
            <ac:graphicFrameMk id="2" creationId="{00000000-0008-0000-0000-000015000000}"/>
          </ac:graphicFrameMkLst>
        </pc:graphicFrameChg>
        <pc:graphicFrameChg chg="add mod">
          <ac:chgData name="Wróbel Jacek" userId="bd497866-b9a4-4831-95cd-08e9e4c3a682" providerId="ADAL" clId="{A253FD3F-9A68-49EA-A047-4547FA1F04F6}" dt="2025-06-23T20:34:59.571" v="66" actId="1076"/>
          <ac:graphicFrameMkLst>
            <pc:docMk/>
            <pc:sldMk cId="2561437814" sldId="260"/>
            <ac:graphicFrameMk id="3" creationId="{00000000-0008-0000-0000-000014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3:30.523" v="46" actId="478"/>
          <ac:graphicFrameMkLst>
            <pc:docMk/>
            <pc:sldMk cId="2561437814" sldId="260"/>
            <ac:graphicFrameMk id="4" creationId="{00000000-0008-0000-0000-000015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4:51.073" v="64" actId="478"/>
          <ac:graphicFrameMkLst>
            <pc:docMk/>
            <pc:sldMk cId="2561437814" sldId="260"/>
            <ac:graphicFrameMk id="6" creationId="{00000000-0008-0000-0000-000014000000}"/>
          </ac:graphicFrameMkLst>
        </pc:graphicFrameChg>
      </pc:sldChg>
      <pc:sldChg chg="modSp mod">
        <pc:chgData name="Wróbel Jacek" userId="bd497866-b9a4-4831-95cd-08e9e4c3a682" providerId="ADAL" clId="{A253FD3F-9A68-49EA-A047-4547FA1F04F6}" dt="2025-06-23T20:44:22.623" v="105" actId="207"/>
        <pc:sldMkLst>
          <pc:docMk/>
          <pc:sldMk cId="3908534056" sldId="261"/>
        </pc:sldMkLst>
        <pc:spChg chg="mod">
          <ac:chgData name="Wróbel Jacek" userId="bd497866-b9a4-4831-95cd-08e9e4c3a682" providerId="ADAL" clId="{A253FD3F-9A68-49EA-A047-4547FA1F04F6}" dt="2025-06-23T20:44:22.623" v="105" actId="207"/>
          <ac:spMkLst>
            <pc:docMk/>
            <pc:sldMk cId="3908534056" sldId="261"/>
            <ac:spMk id="5" creationId="{9F5DEEDA-D0E9-F334-9413-10311A509282}"/>
          </ac:spMkLst>
        </pc:spChg>
      </pc:sldChg>
      <pc:sldChg chg="addSp delSp modSp mod">
        <pc:chgData name="Wróbel Jacek" userId="bd497866-b9a4-4831-95cd-08e9e4c3a682" providerId="ADAL" clId="{A253FD3F-9A68-49EA-A047-4547FA1F04F6}" dt="2025-06-23T20:28:58.460" v="24" actId="20577"/>
        <pc:sldMkLst>
          <pc:docMk/>
          <pc:sldMk cId="1713681690" sldId="262"/>
        </pc:sldMkLst>
        <pc:spChg chg="mod">
          <ac:chgData name="Wróbel Jacek" userId="bd497866-b9a4-4831-95cd-08e9e4c3a682" providerId="ADAL" clId="{A253FD3F-9A68-49EA-A047-4547FA1F04F6}" dt="2025-06-23T20:28:58.460" v="24" actId="20577"/>
          <ac:spMkLst>
            <pc:docMk/>
            <pc:sldMk cId="1713681690" sldId="262"/>
            <ac:spMk id="7" creationId="{8504DCB7-0638-A93E-3F23-CAE4924E6F94}"/>
          </ac:spMkLst>
        </pc:spChg>
        <pc:graphicFrameChg chg="del">
          <ac:chgData name="Wróbel Jacek" userId="bd497866-b9a4-4831-95cd-08e9e4c3a682" providerId="ADAL" clId="{A253FD3F-9A68-49EA-A047-4547FA1F04F6}" dt="2025-06-23T20:27:53.898" v="18" actId="478"/>
          <ac:graphicFrameMkLst>
            <pc:docMk/>
            <pc:sldMk cId="1713681690" sldId="262"/>
            <ac:graphicFrameMk id="2" creationId="{00000000-0008-0000-0000-000006000000}"/>
          </ac:graphicFrameMkLst>
        </pc:graphicFrameChg>
        <pc:graphicFrameChg chg="add mod">
          <ac:chgData name="Wróbel Jacek" userId="bd497866-b9a4-4831-95cd-08e9e4c3a682" providerId="ADAL" clId="{A253FD3F-9A68-49EA-A047-4547FA1F04F6}" dt="2025-06-23T20:28:07.801" v="21" actId="14100"/>
          <ac:graphicFrameMkLst>
            <pc:docMk/>
            <pc:sldMk cId="1713681690" sldId="262"/>
            <ac:graphicFrameMk id="3" creationId="{00000000-0008-0000-0000-000006000000}"/>
          </ac:graphicFrameMkLst>
        </pc:graphicFrameChg>
      </pc:sldChg>
      <pc:sldChg chg="addSp delSp modSp mod">
        <pc:chgData name="Wróbel Jacek" userId="bd497866-b9a4-4831-95cd-08e9e4c3a682" providerId="ADAL" clId="{A253FD3F-9A68-49EA-A047-4547FA1F04F6}" dt="2025-06-23T20:47:25.631" v="115" actId="20577"/>
        <pc:sldMkLst>
          <pc:docMk/>
          <pc:sldMk cId="43829033" sldId="263"/>
        </pc:sldMkLst>
        <pc:spChg chg="mod">
          <ac:chgData name="Wróbel Jacek" userId="bd497866-b9a4-4831-95cd-08e9e4c3a682" providerId="ADAL" clId="{A253FD3F-9A68-49EA-A047-4547FA1F04F6}" dt="2025-06-23T20:47:25.631" v="115" actId="20577"/>
          <ac:spMkLst>
            <pc:docMk/>
            <pc:sldMk cId="43829033" sldId="263"/>
            <ac:spMk id="6" creationId="{EA1E3543-9D71-477B-94F5-0400C2A53061}"/>
          </ac:spMkLst>
        </pc:spChg>
        <pc:graphicFrameChg chg="add mod">
          <ac:chgData name="Wróbel Jacek" userId="bd497866-b9a4-4831-95cd-08e9e4c3a682" providerId="ADAL" clId="{A253FD3F-9A68-49EA-A047-4547FA1F04F6}" dt="2025-06-23T20:36:43.987" v="85" actId="1076"/>
          <ac:graphicFrameMkLst>
            <pc:docMk/>
            <pc:sldMk cId="43829033" sldId="263"/>
            <ac:graphicFrameMk id="2" creationId="{00000000-0008-0000-0000-000009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6:37.426" v="83" actId="478"/>
          <ac:graphicFrameMkLst>
            <pc:docMk/>
            <pc:sldMk cId="43829033" sldId="263"/>
            <ac:graphicFrameMk id="3" creationId="{00000000-0008-0000-0000-000009000000}"/>
          </ac:graphicFrameMkLst>
        </pc:graphicFrameChg>
      </pc:sldChg>
      <pc:sldChg chg="addSp delSp modSp mod">
        <pc:chgData name="Wróbel Jacek" userId="bd497866-b9a4-4831-95cd-08e9e4c3a682" providerId="ADAL" clId="{A253FD3F-9A68-49EA-A047-4547FA1F04F6}" dt="2025-06-23T20:48:12.779" v="121" actId="20577"/>
        <pc:sldMkLst>
          <pc:docMk/>
          <pc:sldMk cId="3461473998" sldId="264"/>
        </pc:sldMkLst>
        <pc:spChg chg="mod">
          <ac:chgData name="Wróbel Jacek" userId="bd497866-b9a4-4831-95cd-08e9e4c3a682" providerId="ADAL" clId="{A253FD3F-9A68-49EA-A047-4547FA1F04F6}" dt="2025-06-23T20:48:12.779" v="121" actId="20577"/>
          <ac:spMkLst>
            <pc:docMk/>
            <pc:sldMk cId="3461473998" sldId="264"/>
            <ac:spMk id="6" creationId="{67DF1889-1013-7F01-6E95-DD392330DFCD}"/>
          </ac:spMkLst>
        </pc:spChg>
        <pc:graphicFrameChg chg="add mod">
          <ac:chgData name="Wróbel Jacek" userId="bd497866-b9a4-4831-95cd-08e9e4c3a682" providerId="ADAL" clId="{A253FD3F-9A68-49EA-A047-4547FA1F04F6}" dt="2025-06-23T20:37:05.935" v="88" actId="1076"/>
          <ac:graphicFrameMkLst>
            <pc:docMk/>
            <pc:sldMk cId="3461473998" sldId="264"/>
            <ac:graphicFrameMk id="2" creationId="{00000000-0008-0000-0000-00000A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6:51.110" v="86" actId="478"/>
          <ac:graphicFrameMkLst>
            <pc:docMk/>
            <pc:sldMk cId="3461473998" sldId="264"/>
            <ac:graphicFrameMk id="3" creationId="{00000000-0008-0000-0000-00000A000000}"/>
          </ac:graphicFrameMkLst>
        </pc:graphicFrameChg>
      </pc:sldChg>
      <pc:sldChg chg="addSp delSp modSp mod">
        <pc:chgData name="Wróbel Jacek" userId="bd497866-b9a4-4831-95cd-08e9e4c3a682" providerId="ADAL" clId="{A253FD3F-9A68-49EA-A047-4547FA1F04F6}" dt="2025-06-23T20:49:01.908" v="129" actId="20577"/>
        <pc:sldMkLst>
          <pc:docMk/>
          <pc:sldMk cId="2793310718" sldId="265"/>
        </pc:sldMkLst>
        <pc:spChg chg="mod">
          <ac:chgData name="Wróbel Jacek" userId="bd497866-b9a4-4831-95cd-08e9e4c3a682" providerId="ADAL" clId="{A253FD3F-9A68-49EA-A047-4547FA1F04F6}" dt="2025-06-23T20:49:01.908" v="129" actId="20577"/>
          <ac:spMkLst>
            <pc:docMk/>
            <pc:sldMk cId="2793310718" sldId="265"/>
            <ac:spMk id="6" creationId="{CA518B5B-B404-30BD-6F61-A8493A3D097B}"/>
          </ac:spMkLst>
        </pc:spChg>
        <pc:graphicFrameChg chg="add mod">
          <ac:chgData name="Wróbel Jacek" userId="bd497866-b9a4-4831-95cd-08e9e4c3a682" providerId="ADAL" clId="{A253FD3F-9A68-49EA-A047-4547FA1F04F6}" dt="2025-06-23T20:37:28.039" v="91" actId="1076"/>
          <ac:graphicFrameMkLst>
            <pc:docMk/>
            <pc:sldMk cId="2793310718" sldId="265"/>
            <ac:graphicFrameMk id="2" creationId="{00000000-0008-0000-0000-000011000000}"/>
          </ac:graphicFrameMkLst>
        </pc:graphicFrameChg>
        <pc:graphicFrameChg chg="del">
          <ac:chgData name="Wróbel Jacek" userId="bd497866-b9a4-4831-95cd-08e9e4c3a682" providerId="ADAL" clId="{A253FD3F-9A68-49EA-A047-4547FA1F04F6}" dt="2025-06-23T20:37:13.261" v="89" actId="478"/>
          <ac:graphicFrameMkLst>
            <pc:docMk/>
            <pc:sldMk cId="2793310718" sldId="265"/>
            <ac:graphicFrameMk id="3" creationId="{00000000-0008-0000-0000-000011000000}"/>
          </ac:graphicFrameMkLst>
        </pc:graphicFrameChg>
      </pc:sldChg>
      <pc:sldChg chg="modSp mod">
        <pc:chgData name="Wróbel Jacek" userId="bd497866-b9a4-4831-95cd-08e9e4c3a682" providerId="ADAL" clId="{A253FD3F-9A68-49EA-A047-4547FA1F04F6}" dt="2025-06-23T21:03:49.298" v="209" actId="20577"/>
        <pc:sldMkLst>
          <pc:docMk/>
          <pc:sldMk cId="1805016431" sldId="266"/>
        </pc:sldMkLst>
        <pc:spChg chg="mod">
          <ac:chgData name="Wróbel Jacek" userId="bd497866-b9a4-4831-95cd-08e9e4c3a682" providerId="ADAL" clId="{A253FD3F-9A68-49EA-A047-4547FA1F04F6}" dt="2025-06-23T21:03:14.084" v="204" actId="1076"/>
          <ac:spMkLst>
            <pc:docMk/>
            <pc:sldMk cId="1805016431" sldId="266"/>
            <ac:spMk id="7" creationId="{067E93A5-C931-54EE-B1AD-582890AB7922}"/>
          </ac:spMkLst>
        </pc:spChg>
        <pc:graphicFrameChg chg="mod modGraphic">
          <ac:chgData name="Wróbel Jacek" userId="bd497866-b9a4-4831-95cd-08e9e4c3a682" providerId="ADAL" clId="{A253FD3F-9A68-49EA-A047-4547FA1F04F6}" dt="2025-06-23T21:03:49.298" v="209" actId="20577"/>
          <ac:graphicFrameMkLst>
            <pc:docMk/>
            <pc:sldMk cId="1805016431" sldId="266"/>
            <ac:graphicFrameMk id="6" creationId="{86E31207-E026-ACB1-81A3-8C1BDBCFC172}"/>
          </ac:graphicFrameMkLst>
        </pc:graphicFrameChg>
      </pc:sldChg>
      <pc:sldChg chg="modSp mod">
        <pc:chgData name="Wróbel Jacek" userId="bd497866-b9a4-4831-95cd-08e9e4c3a682" providerId="ADAL" clId="{A253FD3F-9A68-49EA-A047-4547FA1F04F6}" dt="2025-06-23T20:54:12.721" v="139" actId="20577"/>
        <pc:sldMkLst>
          <pc:docMk/>
          <pc:sldMk cId="1912463826" sldId="267"/>
        </pc:sldMkLst>
        <pc:spChg chg="mod">
          <ac:chgData name="Wróbel Jacek" userId="bd497866-b9a4-4831-95cd-08e9e4c3a682" providerId="ADAL" clId="{A253FD3F-9A68-49EA-A047-4547FA1F04F6}" dt="2025-06-23T20:52:15.268" v="131" actId="20577"/>
          <ac:spMkLst>
            <pc:docMk/>
            <pc:sldMk cId="1912463826" sldId="267"/>
            <ac:spMk id="7" creationId="{BEA9E72D-4BDD-C312-250B-6D79EFBE2392}"/>
          </ac:spMkLst>
        </pc:spChg>
        <pc:spChg chg="mod">
          <ac:chgData name="Wróbel Jacek" userId="bd497866-b9a4-4831-95cd-08e9e4c3a682" providerId="ADAL" clId="{A253FD3F-9A68-49EA-A047-4547FA1F04F6}" dt="2025-06-23T20:52:58.879" v="133" actId="20577"/>
          <ac:spMkLst>
            <pc:docMk/>
            <pc:sldMk cId="1912463826" sldId="267"/>
            <ac:spMk id="11" creationId="{0BF17BE3-30B1-9143-33AB-B60B01E43A10}"/>
          </ac:spMkLst>
        </pc:spChg>
        <pc:spChg chg="mod">
          <ac:chgData name="Wróbel Jacek" userId="bd497866-b9a4-4831-95cd-08e9e4c3a682" providerId="ADAL" clId="{A253FD3F-9A68-49EA-A047-4547FA1F04F6}" dt="2025-06-23T20:54:12.721" v="139" actId="20577"/>
          <ac:spMkLst>
            <pc:docMk/>
            <pc:sldMk cId="1912463826" sldId="267"/>
            <ac:spMk id="12" creationId="{2A70F80B-0A12-C218-89A2-63C294A2AD0E}"/>
          </ac:spMkLst>
        </pc:spChg>
        <pc:spChg chg="mod">
          <ac:chgData name="Wróbel Jacek" userId="bd497866-b9a4-4831-95cd-08e9e4c3a682" providerId="ADAL" clId="{A253FD3F-9A68-49EA-A047-4547FA1F04F6}" dt="2025-06-23T20:53:28.529" v="137" actId="20577"/>
          <ac:spMkLst>
            <pc:docMk/>
            <pc:sldMk cId="1912463826" sldId="267"/>
            <ac:spMk id="13" creationId="{1BAAB794-8288-63D8-E04D-4A36A0677D6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erzeszowpl-my.sharepoint.com/personal/jwrobel_erzeszow_pl/Documents/pendrive%20do%202024r/2025/2025/015%20wdra&#380;anie%20nowoczesnych%20metod%20zarz&#261;dzania/badanie%20satysfakcji%20klient&#243;w%20UM%20Rzeszowa%202025/dane%20og&#243;&#322;em%20-%20922%20sztuk%20ankiet.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Płeć (w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8C-463C-AFBF-ABE894890A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8C-463C-AFBF-ABE894890AC9}"/>
              </c:ext>
            </c:extLst>
          </c:dPt>
          <c:dLbls>
            <c:dLbl>
              <c:idx val="0"/>
              <c:layout>
                <c:manualLayout>
                  <c:x val="4.6589018302828619E-2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68C-463C-AFBF-ABE894890AC9}"/>
                </c:ext>
              </c:extLst>
            </c:dLbl>
            <c:dLbl>
              <c:idx val="1"/>
              <c:layout>
                <c:manualLayout>
                  <c:x val="-5.32445923460898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8C-463C-AFBF-ABE894890A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'[dane ogółem - 460 sztuk ankiet.xlsx]Arkusz1'!$D$102:$D$103</c:f>
              <c:strCache>
                <c:ptCount val="2"/>
                <c:pt idx="0">
                  <c:v>Mężczyzna </c:v>
                </c:pt>
                <c:pt idx="1">
                  <c:v>Kobieta </c:v>
                </c:pt>
              </c:strCache>
            </c:strRef>
          </c:cat>
          <c:val>
            <c:numRef>
              <c:f>'[dane ogółem - 460 sztuk ankiet.xlsx]Arkusz1'!$E$102:$E$103</c:f>
              <c:numCache>
                <c:formatCode>0</c:formatCode>
                <c:ptCount val="2"/>
                <c:pt idx="0">
                  <c:v>47.608695652173914</c:v>
                </c:pt>
                <c:pt idx="1">
                  <c:v>52.391304347826086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8C-463C-AFBF-ABE894890AC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Wiek (w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- 460 sztuk ankiet.xlsx]Arkusz1'!$D$117</c:f>
              <c:strCache>
                <c:ptCount val="1"/>
                <c:pt idx="0">
                  <c:v>18 – 30  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ankiet.xlsx]Arkusz1'!$E$117</c:f>
              <c:numCache>
                <c:formatCode>0</c:formatCode>
                <c:ptCount val="1"/>
                <c:pt idx="0">
                  <c:v>16.086956521739129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B-422C-9D3F-98B33198A84E}"/>
            </c:ext>
          </c:extLst>
        </c:ser>
        <c:ser>
          <c:idx val="1"/>
          <c:order val="1"/>
          <c:tx>
            <c:strRef>
              <c:f>'[dane ogółem - 460 sztuk ankiet.xlsx]Arkusz1'!$D$118</c:f>
              <c:strCache>
                <c:ptCount val="1"/>
                <c:pt idx="0">
                  <c:v>31 – 40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ankiet.xlsx]Arkusz1'!$E$118</c:f>
              <c:numCache>
                <c:formatCode>0</c:formatCode>
                <c:ptCount val="1"/>
                <c:pt idx="0">
                  <c:v>17.608695652173914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B-422C-9D3F-98B33198A84E}"/>
            </c:ext>
          </c:extLst>
        </c:ser>
        <c:ser>
          <c:idx val="2"/>
          <c:order val="2"/>
          <c:tx>
            <c:strRef>
              <c:f>'[dane ogółem - 460 sztuk ankiet.xlsx]Arkusz1'!$D$119</c:f>
              <c:strCache>
                <c:ptCount val="1"/>
                <c:pt idx="0">
                  <c:v>41 – 50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ankiet.xlsx]Arkusz1'!$E$119</c:f>
              <c:numCache>
                <c:formatCode>0</c:formatCode>
                <c:ptCount val="1"/>
                <c:pt idx="0">
                  <c:v>20.869565217391305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8B-422C-9D3F-98B33198A84E}"/>
            </c:ext>
          </c:extLst>
        </c:ser>
        <c:ser>
          <c:idx val="3"/>
          <c:order val="3"/>
          <c:tx>
            <c:strRef>
              <c:f>'[dane ogółem - 460 sztuk ankiet.xlsx]Arkusz1'!$D$120</c:f>
              <c:strCache>
                <c:ptCount val="1"/>
                <c:pt idx="0">
                  <c:v>51 – 60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ankiet.xlsx]Arkusz1'!$E$120</c:f>
              <c:numCache>
                <c:formatCode>0</c:formatCode>
                <c:ptCount val="1"/>
                <c:pt idx="0">
                  <c:v>17.391304347826086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8B-422C-9D3F-98B33198A84E}"/>
            </c:ext>
          </c:extLst>
        </c:ser>
        <c:ser>
          <c:idx val="4"/>
          <c:order val="4"/>
          <c:tx>
            <c:strRef>
              <c:f>'[dane ogółem - 460 sztuk ankiet.xlsx]Arkusz1'!$D$121</c:f>
              <c:strCache>
                <c:ptCount val="1"/>
                <c:pt idx="0">
                  <c:v>61 – 70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ankiet.xlsx]Arkusz1'!$E$121</c:f>
              <c:numCache>
                <c:formatCode>0</c:formatCode>
                <c:ptCount val="1"/>
                <c:pt idx="0">
                  <c:v>18.695652173913043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8B-422C-9D3F-98B33198A84E}"/>
            </c:ext>
          </c:extLst>
        </c:ser>
        <c:ser>
          <c:idx val="5"/>
          <c:order val="5"/>
          <c:tx>
            <c:strRef>
              <c:f>'[dane ogółem - 460 sztuk ankiet.xlsx]Arkusz1'!$D$122</c:f>
              <c:strCache>
                <c:ptCount val="1"/>
                <c:pt idx="0">
                  <c:v>71 i więcej  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ankiet.xlsx]Arkusz1'!$E$122</c:f>
              <c:numCache>
                <c:formatCode>0</c:formatCode>
                <c:ptCount val="1"/>
                <c:pt idx="0">
                  <c:v>9.3478260869565215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8B-422C-9D3F-98B33198A84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8274936"/>
        <c:axId val="338272976"/>
      </c:barChart>
      <c:catAx>
        <c:axId val="338274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2976"/>
        <c:crosses val="autoZero"/>
        <c:auto val="1"/>
        <c:lblAlgn val="ctr"/>
        <c:lblOffset val="100"/>
        <c:noMultiLvlLbl val="0"/>
      </c:catAx>
      <c:valAx>
        <c:axId val="33827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4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Respondent (w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29-4A29-929A-A07FA14CD2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929-4A29-929A-A07FA14CD289}"/>
              </c:ext>
            </c:extLst>
          </c:dPt>
          <c:dLbls>
            <c:dLbl>
              <c:idx val="0"/>
              <c:layout>
                <c:manualLayout>
                  <c:x val="7.7046548956661312E-2"/>
                  <c:y val="2.2566992427026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29-4A29-929A-A07FA14CD289}"/>
                </c:ext>
              </c:extLst>
            </c:dLbl>
            <c:dLbl>
              <c:idx val="1"/>
              <c:layout>
                <c:manualLayout>
                  <c:x val="-6.4709068430556391E-2"/>
                  <c:y val="-4.1372882019658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929-4A29-929A-A07FA14CD2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'[dane ogółem - 460 sztuk ankiet.xlsx]Arkusz1'!$D$150:$D$151</c:f>
              <c:strCache>
                <c:ptCount val="2"/>
                <c:pt idx="0">
                  <c:v>osoba fizyczna </c:v>
                </c:pt>
                <c:pt idx="1">
                  <c:v>przedsiębiorca </c:v>
                </c:pt>
              </c:strCache>
            </c:strRef>
          </c:cat>
          <c:val>
            <c:numRef>
              <c:f>'[dane ogółem - 460 sztuk ankiet.xlsx]Arkusz1'!$E$150:$E$151</c:f>
              <c:numCache>
                <c:formatCode>0</c:formatCode>
                <c:ptCount val="2"/>
                <c:pt idx="0">
                  <c:v>82.826086956521735</c:v>
                </c:pt>
                <c:pt idx="1">
                  <c:v>17.173913043478262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29-4A29-929A-A07FA14CD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Wykształcenie (w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- 460 sztuk ankiet.xlsx]Arkusz1'!$D$133</c:f>
              <c:strCache>
                <c:ptCount val="1"/>
                <c:pt idx="0">
                  <c:v>podstawowe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ankiet.xlsx]Arkusz1'!$E$133</c:f>
              <c:numCache>
                <c:formatCode>0</c:formatCode>
                <c:ptCount val="1"/>
                <c:pt idx="0">
                  <c:v>1.956521739130435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8-4C5C-9942-D5DEA95C0BD1}"/>
            </c:ext>
          </c:extLst>
        </c:ser>
        <c:ser>
          <c:idx val="1"/>
          <c:order val="1"/>
          <c:tx>
            <c:strRef>
              <c:f>'[dane ogółem - 460 sztuk ankiet.xlsx]Arkusz1'!$D$134</c:f>
              <c:strCache>
                <c:ptCount val="1"/>
                <c:pt idx="0">
                  <c:v>zawodowe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ankiet.xlsx]Arkusz1'!$E$134</c:f>
              <c:numCache>
                <c:formatCode>0</c:formatCode>
                <c:ptCount val="1"/>
                <c:pt idx="0">
                  <c:v>18.478260869565215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78-4C5C-9942-D5DEA95C0BD1}"/>
            </c:ext>
          </c:extLst>
        </c:ser>
        <c:ser>
          <c:idx val="2"/>
          <c:order val="2"/>
          <c:tx>
            <c:strRef>
              <c:f>'[dane ogółem - 460 sztuk ankiet.xlsx]Arkusz1'!$D$135</c:f>
              <c:strCache>
                <c:ptCount val="1"/>
                <c:pt idx="0">
                  <c:v>średnie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B78-4C5C-9942-D5DEA95C0B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ankiet.xlsx]Arkusz1'!$E$135</c:f>
              <c:numCache>
                <c:formatCode>0</c:formatCode>
                <c:ptCount val="1"/>
                <c:pt idx="0">
                  <c:v>40.869565217391305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78-4C5C-9942-D5DEA95C0BD1}"/>
            </c:ext>
          </c:extLst>
        </c:ser>
        <c:ser>
          <c:idx val="3"/>
          <c:order val="3"/>
          <c:tx>
            <c:strRef>
              <c:f>'[dane ogółem - 460 sztuk ankiet.xlsx]Arkusz1'!$D$136</c:f>
              <c:strCache>
                <c:ptCount val="1"/>
                <c:pt idx="0">
                  <c:v>wyższe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ankiet.xlsx]Arkusz1'!$E$136</c:f>
              <c:numCache>
                <c:formatCode>0</c:formatCode>
                <c:ptCount val="1"/>
                <c:pt idx="0">
                  <c:v>38.695652173913039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78-4C5C-9942-D5DEA95C0B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8267488"/>
        <c:axId val="338274152"/>
      </c:barChart>
      <c:catAx>
        <c:axId val="33826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4152"/>
        <c:crosses val="autoZero"/>
        <c:auto val="1"/>
        <c:lblAlgn val="ctr"/>
        <c:lblOffset val="100"/>
        <c:noMultiLvlLbl val="0"/>
      </c:catAx>
      <c:valAx>
        <c:axId val="338274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6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1. Czy obsługujący Panią/Pana urzędnicy byli uprzejmi? (w 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- 922 sztuk ankiet.xlsx]Arkusz1'!$D$5</c:f>
              <c:strCache>
                <c:ptCount val="1"/>
                <c:pt idx="0">
                  <c:v>zdecydowanie tak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- 922 sztuk ankiet.xlsx]Arkusz1'!$E$5</c:f>
              <c:numCache>
                <c:formatCode>_-* #\ ##0_-;\-* #\ ##0_-;_-* "-"??_-;_-@_-</c:formatCode>
                <c:ptCount val="1"/>
                <c:pt idx="0">
                  <c:v>84.782608695652172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8C-443C-8C1A-8225FA12F992}"/>
            </c:ext>
          </c:extLst>
        </c:ser>
        <c:ser>
          <c:idx val="1"/>
          <c:order val="1"/>
          <c:tx>
            <c:strRef>
              <c:f>'[dane ogółem - 922 sztuk ankiet.xlsx]Arkusz1'!$D$6</c:f>
              <c:strCache>
                <c:ptCount val="1"/>
                <c:pt idx="0">
                  <c:v>raczej tak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- 922 sztuk ankiet.xlsx]Arkusz1'!$E$6</c:f>
              <c:numCache>
                <c:formatCode>_-* #\ ##0_-;\-* #\ ##0_-;_-* "-"??_-;_-@_-</c:formatCode>
                <c:ptCount val="1"/>
                <c:pt idx="0">
                  <c:v>10.434782608695652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8C-443C-8C1A-8225FA12F992}"/>
            </c:ext>
          </c:extLst>
        </c:ser>
        <c:ser>
          <c:idx val="2"/>
          <c:order val="2"/>
          <c:tx>
            <c:strRef>
              <c:f>'[dane ogółem - 922 sztuk ankiet.xlsx]Arkusz1'!$D$7</c:f>
              <c:strCache>
                <c:ptCount val="1"/>
                <c:pt idx="0">
                  <c:v>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- 922 sztuk ankiet.xlsx]Arkusz1'!$E$7</c:f>
              <c:numCache>
                <c:formatCode>_-* #\ ##0_-;\-* #\ ##0_-;_-* "-"??_-;_-@_-</c:formatCode>
                <c:ptCount val="1"/>
                <c:pt idx="0">
                  <c:v>3.6956521739130435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8C-443C-8C1A-8225FA12F992}"/>
            </c:ext>
          </c:extLst>
        </c:ser>
        <c:ser>
          <c:idx val="3"/>
          <c:order val="3"/>
          <c:tx>
            <c:strRef>
              <c:f>'[dane ogółem - 922 sztuk ankiet.xlsx]Arkusz1'!$D$8</c:f>
              <c:strCache>
                <c:ptCount val="1"/>
                <c:pt idx="0">
                  <c:v>raczej nie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- 922 sztuk ankiet.xlsx]Arkusz1'!$E$8</c:f>
              <c:numCache>
                <c:formatCode>_-* #\ ##0_-;\-* #\ ##0_-;_-* "-"??_-;_-@_-</c:formatCode>
                <c:ptCount val="1"/>
                <c:pt idx="0">
                  <c:v>0.65217391304347827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8C-443C-8C1A-8225FA12F992}"/>
            </c:ext>
          </c:extLst>
        </c:ser>
        <c:ser>
          <c:idx val="4"/>
          <c:order val="4"/>
          <c:tx>
            <c:strRef>
              <c:f>'[dane ogółem - 922 sztuk ankiet.xlsx]Arkusz1'!$D$9</c:f>
              <c:strCache>
                <c:ptCount val="1"/>
                <c:pt idx="0">
                  <c:v>zdecydowanie nie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- 922 sztuk ankiet.xlsx]Arkusz1'!$E$9</c:f>
              <c:numCache>
                <c:formatCode>_-* #\ ##0_-;\-* #\ ##0_-;_-* "-"??_-;_-@_-</c:formatCode>
                <c:ptCount val="1"/>
                <c:pt idx="0">
                  <c:v>0.43478260869565216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8C-443C-8C1A-8225FA12F99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2677592"/>
        <c:axId val="132756632"/>
      </c:barChart>
      <c:catAx>
        <c:axId val="162677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2756632"/>
        <c:crosses val="autoZero"/>
        <c:auto val="1"/>
        <c:lblAlgn val="ctr"/>
        <c:lblOffset val="100"/>
        <c:noMultiLvlLbl val="0"/>
      </c:catAx>
      <c:valAx>
        <c:axId val="132756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2677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2. Czy obsługujący Panią/Pana urzędnicy byli kompetentni? (w 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- 460 sztuk ankiet.xlsx]Arkusz1'!$D$27</c:f>
              <c:strCache>
                <c:ptCount val="1"/>
                <c:pt idx="0">
                  <c:v>zdecydowanie tak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ankiet.xlsx]Arkusz1'!$E$27</c:f>
              <c:numCache>
                <c:formatCode>0</c:formatCode>
                <c:ptCount val="1"/>
                <c:pt idx="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10-48FA-95F2-C46FF5C2D1CF}"/>
            </c:ext>
          </c:extLst>
        </c:ser>
        <c:ser>
          <c:idx val="1"/>
          <c:order val="1"/>
          <c:tx>
            <c:strRef>
              <c:f>'[dane ogółem - 460 sztuk ankiet.xlsx]Arkusz1'!$D$28</c:f>
              <c:strCache>
                <c:ptCount val="1"/>
                <c:pt idx="0">
                  <c:v>raczej tak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ankiet.xlsx]Arkusz1'!$E$28</c:f>
              <c:numCache>
                <c:formatCode>0</c:formatCode>
                <c:ptCount val="1"/>
                <c:pt idx="0">
                  <c:v>13.043478260869565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10-48FA-95F2-C46FF5C2D1CF}"/>
            </c:ext>
          </c:extLst>
        </c:ser>
        <c:ser>
          <c:idx val="2"/>
          <c:order val="2"/>
          <c:tx>
            <c:strRef>
              <c:f>'[dane ogółem - 460 sztuk ankiet.xlsx]Arkusz1'!$D$29</c:f>
              <c:strCache>
                <c:ptCount val="1"/>
                <c:pt idx="0">
                  <c:v>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ankiet.xlsx]Arkusz1'!$E$29</c:f>
              <c:numCache>
                <c:formatCode>0</c:formatCode>
                <c:ptCount val="1"/>
                <c:pt idx="0">
                  <c:v>4.1304347826086953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10-48FA-95F2-C46FF5C2D1CF}"/>
            </c:ext>
          </c:extLst>
        </c:ser>
        <c:ser>
          <c:idx val="3"/>
          <c:order val="3"/>
          <c:tx>
            <c:strRef>
              <c:f>'[dane ogółem - 460 sztuk ankiet.xlsx]Arkusz1'!$D$30</c:f>
              <c:strCache>
                <c:ptCount val="1"/>
                <c:pt idx="0">
                  <c:v>raczej nie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ankiet.xlsx]Arkusz1'!$E$30</c:f>
              <c:numCache>
                <c:formatCode>0</c:formatCode>
                <c:ptCount val="1"/>
                <c:pt idx="0">
                  <c:v>0.65217391304347827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010-48FA-95F2-C46FF5C2D1CF}"/>
            </c:ext>
          </c:extLst>
        </c:ser>
        <c:ser>
          <c:idx val="4"/>
          <c:order val="4"/>
          <c:tx>
            <c:strRef>
              <c:f>'[dane ogółem - 460 sztuk ankiet.xlsx]Arkusz1'!$D$31</c:f>
              <c:strCache>
                <c:ptCount val="1"/>
                <c:pt idx="0">
                  <c:v>zdecydowanie nie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ankiet.xlsx]Arkusz1'!$E$31</c:f>
              <c:numCache>
                <c:formatCode>0</c:formatCode>
                <c:ptCount val="1"/>
                <c:pt idx="0">
                  <c:v>0.65217391304347827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10-48FA-95F2-C46FF5C2D1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410968"/>
        <c:axId val="339411352"/>
      </c:barChart>
      <c:catAx>
        <c:axId val="339410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411352"/>
        <c:crosses val="autoZero"/>
        <c:auto val="1"/>
        <c:lblAlgn val="ctr"/>
        <c:lblOffset val="100"/>
        <c:noMultiLvlLbl val="0"/>
      </c:catAx>
      <c:valAx>
        <c:axId val="339411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410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3. Czy obsługujący Panią/Pana urzędnicy udzielili pełnych </a:t>
            </a:r>
            <a:br>
              <a:rPr lang="pl-PL"/>
            </a:br>
            <a:r>
              <a:rPr lang="pl-PL"/>
              <a:t>i wyczerpujących informacji? (w %)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- 460 sztuk ankiet.xlsx]Arkusz1'!$D$45</c:f>
              <c:strCache>
                <c:ptCount val="1"/>
                <c:pt idx="0">
                  <c:v>zdecydowanie tak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ankiet.xlsx]Arkusz1'!$E$45</c:f>
              <c:numCache>
                <c:formatCode>0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CF-4E4A-B5C9-AF91A0ED8E0C}"/>
            </c:ext>
          </c:extLst>
        </c:ser>
        <c:ser>
          <c:idx val="1"/>
          <c:order val="1"/>
          <c:tx>
            <c:strRef>
              <c:f>'[dane ogółem - 460 sztuk ankiet.xlsx]Arkusz1'!$D$46</c:f>
              <c:strCache>
                <c:ptCount val="1"/>
                <c:pt idx="0">
                  <c:v>raczej tak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ankiet.xlsx]Arkusz1'!$E$46</c:f>
              <c:numCache>
                <c:formatCode>0</c:formatCode>
                <c:ptCount val="1"/>
                <c:pt idx="0">
                  <c:v>17.826086956521738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CF-4E4A-B5C9-AF91A0ED8E0C}"/>
            </c:ext>
          </c:extLst>
        </c:ser>
        <c:ser>
          <c:idx val="2"/>
          <c:order val="2"/>
          <c:tx>
            <c:strRef>
              <c:f>'[dane ogółem - 460 sztuk ankiet.xlsx]Arkusz1'!$D$47</c:f>
              <c:strCache>
                <c:ptCount val="1"/>
                <c:pt idx="0">
                  <c:v>trudno powiedzieć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ankiet.xlsx]Arkusz1'!$E$47</c:f>
              <c:numCache>
                <c:formatCode>0</c:formatCode>
                <c:ptCount val="1"/>
                <c:pt idx="0">
                  <c:v>5.2173913043478262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CF-4E4A-B5C9-AF91A0ED8E0C}"/>
            </c:ext>
          </c:extLst>
        </c:ser>
        <c:ser>
          <c:idx val="3"/>
          <c:order val="3"/>
          <c:tx>
            <c:strRef>
              <c:f>'[dane ogółem - 460 sztuk ankiet.xlsx]Arkusz1'!$D$48</c:f>
              <c:strCache>
                <c:ptCount val="1"/>
                <c:pt idx="0">
                  <c:v>raczej nie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ankiet.xlsx]Arkusz1'!$E$48</c:f>
              <c:numCache>
                <c:formatCode>0</c:formatCode>
                <c:ptCount val="1"/>
                <c:pt idx="0">
                  <c:v>1.0869565217391304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CF-4E4A-B5C9-AF91A0ED8E0C}"/>
            </c:ext>
          </c:extLst>
        </c:ser>
        <c:ser>
          <c:idx val="4"/>
          <c:order val="4"/>
          <c:tx>
            <c:strRef>
              <c:f>'[dane ogółem - 460 sztuk ankiet.xlsx]Arkusz1'!$D$49</c:f>
              <c:strCache>
                <c:ptCount val="1"/>
                <c:pt idx="0">
                  <c:v>zdecydowanie nie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ankiet.xlsx]Arkusz1'!$E$49</c:f>
              <c:numCache>
                <c:formatCode>0</c:formatCode>
                <c:ptCount val="1"/>
                <c:pt idx="0">
                  <c:v>0.43478260869565216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CF-4E4A-B5C9-AF91A0ED8E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884560"/>
        <c:axId val="339884944"/>
      </c:barChart>
      <c:catAx>
        <c:axId val="33988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884944"/>
        <c:crosses val="autoZero"/>
        <c:auto val="1"/>
        <c:lblAlgn val="ctr"/>
        <c:lblOffset val="100"/>
        <c:noMultiLvlLbl val="0"/>
      </c:catAx>
      <c:valAx>
        <c:axId val="33988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88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4. Jak ocenia Pani/Pan terminowość załatwiania spraw </a:t>
            </a:r>
            <a:br>
              <a:rPr lang="pl-PL"/>
            </a:br>
            <a:r>
              <a:rPr lang="pl-PL"/>
              <a:t>w Urzędzie Miasta Rzeszowa? (w 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'[dane ogółem - 460 sztuk ankiet.xlsx]Arkusz1'!$D$62</c:f>
              <c:strCache>
                <c:ptCount val="1"/>
                <c:pt idx="0">
                  <c:v>bardzo dobrze   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ankiet.xlsx]Arkusz1'!$E$62</c:f>
              <c:numCache>
                <c:formatCode>0</c:formatCode>
                <c:ptCount val="1"/>
                <c:pt idx="0">
                  <c:v>75.434782608695656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F8-42F7-9CBC-569A31174F97}"/>
            </c:ext>
          </c:extLst>
        </c:ser>
        <c:ser>
          <c:idx val="1"/>
          <c:order val="1"/>
          <c:tx>
            <c:strRef>
              <c:f>'[dane ogółem - 460 sztuk ankiet.xlsx]Arkusz1'!$D$63</c:f>
              <c:strCache>
                <c:ptCount val="1"/>
                <c:pt idx="0">
                  <c:v>raczej dobrze 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ankiet.xlsx]Arkusz1'!$E$63</c:f>
              <c:numCache>
                <c:formatCode>0</c:formatCode>
                <c:ptCount val="1"/>
                <c:pt idx="0">
                  <c:v>13.695652173913043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F8-42F7-9CBC-569A31174F97}"/>
            </c:ext>
          </c:extLst>
        </c:ser>
        <c:ser>
          <c:idx val="2"/>
          <c:order val="2"/>
          <c:tx>
            <c:strRef>
              <c:f>'[dane ogółem - 460 sztuk ankiet.xlsx]Arkusz1'!$D$64</c:f>
              <c:strCache>
                <c:ptCount val="1"/>
                <c:pt idx="0">
                  <c:v>trudno powiedzieć    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ankiet.xlsx]Arkusz1'!$E$64</c:f>
              <c:numCache>
                <c:formatCode>0</c:formatCode>
                <c:ptCount val="1"/>
                <c:pt idx="0">
                  <c:v>9.1304347826086953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FF8-42F7-9CBC-569A31174F97}"/>
            </c:ext>
          </c:extLst>
        </c:ser>
        <c:ser>
          <c:idx val="3"/>
          <c:order val="3"/>
          <c:tx>
            <c:strRef>
              <c:f>'[dane ogółem - 460 sztuk ankiet.xlsx]Arkusz1'!$D$65</c:f>
              <c:strCache>
                <c:ptCount val="1"/>
                <c:pt idx="0">
                  <c:v>raczej źle    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ankiet.xlsx]Arkusz1'!$E$65</c:f>
              <c:numCache>
                <c:formatCode>0</c:formatCode>
                <c:ptCount val="1"/>
                <c:pt idx="0">
                  <c:v>1.0869565217391304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F8-42F7-9CBC-569A31174F97}"/>
            </c:ext>
          </c:extLst>
        </c:ser>
        <c:ser>
          <c:idx val="4"/>
          <c:order val="4"/>
          <c:tx>
            <c:strRef>
              <c:f>'[dane ogółem - 460 sztuk ankiet.xlsx]Arkusz1'!$D$66</c:f>
              <c:strCache>
                <c:ptCount val="1"/>
                <c:pt idx="0">
                  <c:v>zdecydowanie źle    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'[dane ogółem - 460 sztuk ankiet.xlsx]Arkusz1'!$E$66</c:f>
              <c:numCache>
                <c:formatCode>0</c:formatCode>
                <c:ptCount val="1"/>
                <c:pt idx="0">
                  <c:v>0.65217391304347827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FF8-42F7-9CBC-569A31174F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9933128"/>
        <c:axId val="339953640"/>
      </c:barChart>
      <c:catAx>
        <c:axId val="339933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953640"/>
        <c:crosses val="autoZero"/>
        <c:auto val="1"/>
        <c:lblAlgn val="ctr"/>
        <c:lblOffset val="100"/>
        <c:noMultiLvlLbl val="0"/>
      </c:catAx>
      <c:valAx>
        <c:axId val="339953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9933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/>
              <a:t>5. Proszę ocenić jakość obsługi klienta w Urzędzie Miasta Rzeszowa </a:t>
            </a:r>
            <a:br>
              <a:rPr lang="pl-PL"/>
            </a:br>
            <a:r>
              <a:rPr lang="pl-PL"/>
              <a:t>w skali od 1 do 5, gdzie 5 oznacza najwyższą ocenę zaś 1 najniższą (w %)</a:t>
            </a:r>
          </a:p>
        </c:rich>
      </c:tx>
      <c:layout>
        <c:manualLayout>
          <c:xMode val="edge"/>
          <c:yMode val="edge"/>
          <c:x val="0.11234042553191489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79C-41C2-AD74-710E90CDC06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79C-41C2-AD74-710E90CDC06A}"/>
              </c:ext>
            </c:extLst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79C-41C2-AD74-710E90CDC06A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79C-41C2-AD74-710E90CDC06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79C-41C2-AD74-710E90CDC0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'[dane ogółem - 460 sztuk ankiet.xlsx]Arkusz1'!$D$80:$D$84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</c:numCache>
            </c:numRef>
          </c:cat>
          <c:val>
            <c:numRef>
              <c:f>'[dane ogółem - 460 sztuk ankiet.xlsx]Arkusz1'!$E$80:$E$84</c:f>
              <c:numCache>
                <c:formatCode>0</c:formatCode>
                <c:ptCount val="5"/>
                <c:pt idx="0">
                  <c:v>80</c:v>
                </c:pt>
                <c:pt idx="1">
                  <c:v>11.086956521739131</c:v>
                </c:pt>
                <c:pt idx="2">
                  <c:v>6.5217391304347823</c:v>
                </c:pt>
                <c:pt idx="3">
                  <c:v>0.86956521739130432</c:v>
                </c:pt>
                <c:pt idx="4">
                  <c:v>0.86956521739130432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9C-41C2-AD74-710E90CDC06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8272584"/>
        <c:axId val="338271408"/>
      </c:barChart>
      <c:catAx>
        <c:axId val="338272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1408"/>
        <c:crosses val="autoZero"/>
        <c:auto val="1"/>
        <c:lblAlgn val="ctr"/>
        <c:lblOffset val="100"/>
        <c:noMultiLvlLbl val="0"/>
      </c:catAx>
      <c:valAx>
        <c:axId val="338271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38272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2F15DB-138A-706F-8D53-B8771EE70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4432AD-4507-30E5-A0F2-3CCF0F008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334ED6-C4F5-E92E-1B18-868C56D1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3C6B9C-BE99-2DC7-1EC2-E661588C8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DAF656C-FC27-0C8E-029C-D73D4B37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514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61F924-5222-1F0F-F0A5-782E1DEC7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95A13DE-800A-3665-1E32-330253857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5ACEE7-7CE9-F392-7ED4-B83D8771D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0EAD96F-6FF4-A360-8F97-8660B323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D06862-D5C8-0FE0-9553-5C3C90E3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221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1BB3C8A-6010-17B8-7019-852D02155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7018D8C-66B0-179D-F4F1-37EA6F514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C556C95-A5F0-72DA-1114-A3AB3261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07DAA08-DF23-A92D-A417-BDB0F3FAD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A7841ED-FA1E-5790-C671-3CF58F04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0928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9F553D3-904D-F501-F2B6-0F3368F0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54D737-F6E8-4241-4153-35906B6DB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A84A3C-616E-9B5D-5DCA-07E88AE0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90A2891-FB3A-AD78-5B8C-EA84FB19C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E2029D-DE8C-76D0-8941-C1F3C208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098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211E21-7535-89CC-3666-F99AF88B9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49DA4B5-DCC4-E4C6-E958-08527A04E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6AFA7D-A61C-1B5A-53DD-66407958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D6F2519-42C1-9E9B-6D4A-DFEF30D96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7E422B-AC2E-48A1-73C7-0166437B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63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F5E40F-B943-5C0C-BE8E-EF7EA4F2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544D6D-2B90-04C0-B6CB-181EDB43B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16765BB-2162-648A-E040-82EAA6192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F2DDCA6-8FDF-48E5-364F-29A6E626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01A303A-3B2E-E777-0EA3-D71ACDF53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F27B5C-1EA3-29A3-CC54-F000D6D4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413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382CD0-253F-CC1B-E650-C392D780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F1889D2-DE4E-6227-58DB-6A6D3B0F6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C8F8359-2519-B241-7760-7A02D618F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B5B293F-75A8-C491-832D-9CB87C2A3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2567C51-8EED-D4B3-F7B3-5B215CC6F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897AC6CB-0C29-C437-F26E-56B580F3C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0BEE3178-09B2-9774-A781-36010683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14D0833-1422-37C6-5AD3-B71B8488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4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B6EBFF-2089-D164-1582-F0BFFBEE0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903ABFF-846B-F917-BD02-E9D5CC942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25BA028-E5F3-D777-B99F-1C2B3BE87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80D91C-9E83-72A4-3EBD-4360AB3F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228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5A8D67D-29D5-7A33-7351-7659259F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1D9204E-D08B-3228-0E5C-13B18D76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1E24E95-D100-88B5-3607-F112DE2B9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587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9ED280-CD70-AC39-B9A1-1632F229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D315A4-5BC2-8039-570A-7FD9CD12D8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4FA545-E6C5-D1F2-6516-4938EC795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660A1D9-F31B-9260-7F68-A3A1D8F8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53C8987-6B46-2696-E175-FB095843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A3913F9-9B66-5F33-EA5B-BCCCD387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269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310878-9CEE-A504-02DF-C8213A0CD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3233D7E-A952-803B-7A1C-3186F0A07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3E21C9F-494C-952F-4CA8-3777D0DB9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A58B7EB-535B-4B7D-1A4D-38CF9768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74E4A6A-04A8-664E-9C9B-8093115C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7B9D694-8F25-DA7B-BFE1-0C3787C8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737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8AFA20-D6E9-A40B-A272-17EE55D8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3B1A2B3-0CB8-6A0C-5E21-2F13D0F78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19E92D2-B85B-3F30-2C5A-3345DB0F07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168D3-3A22-4307-98E7-67901E3791E9}" type="datetimeFigureOut">
              <a:rPr lang="pl-PL" smtClean="0"/>
              <a:t>23.06.2025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00AC5E-C8DF-4C8B-0B12-97B69311E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B58958E-3056-A040-51F2-AF06DD3C7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38D96-56AD-409C-A91B-6140BBF12EF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6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088533C-4DD4-0938-B828-CA001F9DB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300" y="0"/>
            <a:ext cx="5264504" cy="6858000"/>
          </a:xfrm>
          <a:prstGeom prst="rect">
            <a:avLst/>
          </a:prstGeom>
        </p:spPr>
      </p:pic>
      <p:sp>
        <p:nvSpPr>
          <p:cNvPr id="12" name="pole tekstowe 8">
            <a:extLst>
              <a:ext uri="{FF2B5EF4-FFF2-40B4-BE49-F238E27FC236}">
                <a16:creationId xmlns:a16="http://schemas.microsoft.com/office/drawing/2014/main" id="{C18C5C66-0B54-E161-DDF6-6820E37A2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348" y="842994"/>
            <a:ext cx="4310743" cy="28931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600" b="1" dirty="0">
                <a:solidFill>
                  <a:schemeClr val="bg1"/>
                </a:solidFill>
              </a:rPr>
              <a:t>RAPORT Z BADANIA SATYSFAKCJI KLIENTÓW KORZYSTAJĄCYCH Z USŁUG ŚWIADCZONYCH PRZEZ URZĄD MIASTA RZESZOWA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26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2600" b="1" dirty="0">
                <a:solidFill>
                  <a:schemeClr val="bg1"/>
                </a:solidFill>
              </a:rPr>
              <a:t>- CZERWIEC 2025 - </a:t>
            </a:r>
          </a:p>
        </p:txBody>
      </p:sp>
    </p:spTree>
    <p:extLst>
      <p:ext uri="{BB962C8B-B14F-4D97-AF65-F5344CB8AC3E}">
        <p14:creationId xmlns:p14="http://schemas.microsoft.com/office/powerpoint/2010/main" val="311595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A518B5B-B404-30BD-6F61-A8493A3D0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9544" y="4535487"/>
            <a:ext cx="731496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Zastosowana skala pozwala na stwierdzenie, że 80% klientów oceniło poziom obsługi na najwyższym poziomie. 11% ankietowanych obsługę oceniło na „czwórkę”. Kolejno na poziomach od 3 do 1 odpowiedzi respondentów przyjęły wartości: 7%, 1% i również 1%.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1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6402974"/>
              </p:ext>
            </p:extLst>
          </p:nvPr>
        </p:nvGraphicFramePr>
        <p:xfrm>
          <a:off x="2729384" y="852487"/>
          <a:ext cx="6715125" cy="320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310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5F3DA67D-BFF7-626C-ACE4-64051B8D1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691" y="384176"/>
            <a:ext cx="6692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Co zmieniłaby/zmieniłby Pani/Pan w pracy Urzędu Miasta Rzeszowa?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>
                <a:highlight>
                  <a:srgbClr val="FFFF00"/>
                </a:highlight>
              </a:rPr>
              <a:t>(pytanie otwarte) 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6E31207-E026-ACB1-81A3-8C1BDBCFC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591715"/>
              </p:ext>
            </p:extLst>
          </p:nvPr>
        </p:nvGraphicFramePr>
        <p:xfrm>
          <a:off x="1524000" y="1030289"/>
          <a:ext cx="9606218" cy="507880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606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43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Propozycje zmian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Verdana" panose="020B060403050404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4" marR="68564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6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baseline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Przywrócić punkty kasowe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Usprawnić obieg dokumentów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 	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Zlokalizować wszystkie wydziały w jednym budynku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 	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Zapewnić więcej miejsc parkingowych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Poprawić obsługę klienta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 	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Zamontować windę w budynku przy Pl. Ofiar Getta 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					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800" baseline="0" dirty="0">
                          <a:effectLst/>
                        </a:rPr>
                        <a:t>Zapewnić inne możliwości zapłaty w przypadku awarii opłatomatu				</a:t>
                      </a:r>
                      <a:endParaRPr lang="pl-PL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l-PL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64" marR="68564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Prostokąt 4">
            <a:extLst>
              <a:ext uri="{FF2B5EF4-FFF2-40B4-BE49-F238E27FC236}">
                <a16:creationId xmlns:a16="http://schemas.microsoft.com/office/drawing/2014/main" id="{067E93A5-C931-54EE-B1AD-582890AB7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7249" y="4981574"/>
            <a:ext cx="2730312" cy="922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12% badanych zgłosiło propozycje zmian w pracy Urzędu Miasta Rzeszowa</a:t>
            </a:r>
          </a:p>
        </p:txBody>
      </p:sp>
    </p:spTree>
    <p:extLst>
      <p:ext uri="{BB962C8B-B14F-4D97-AF65-F5344CB8AC3E}">
        <p14:creationId xmlns:p14="http://schemas.microsoft.com/office/powerpoint/2010/main" val="180501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212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10091ED-9483-F318-50F3-48F2D71EAFE6}"/>
              </a:ext>
            </a:extLst>
          </p:cNvPr>
          <p:cNvSpPr/>
          <p:nvPr/>
        </p:nvSpPr>
        <p:spPr>
          <a:xfrm>
            <a:off x="6096000" y="656580"/>
            <a:ext cx="2219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FF0000"/>
                </a:solidFill>
              </a:rPr>
              <a:t>Podsumowanie</a:t>
            </a:r>
            <a:r>
              <a:rPr lang="pl-PL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EE89557-4D79-7A9C-5A79-ABE2289B3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1322481"/>
            <a:ext cx="7793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95%</a:t>
            </a:r>
            <a:r>
              <a:rPr lang="pl-PL" altLang="pl-PL" sz="1800" dirty="0"/>
              <a:t> badanych stwierdziło, że obsługujący ich urzędnicy byli uprzejmi 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BEA9E72D-4BDD-C312-250B-6D79EFBE2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1" y="1992902"/>
            <a:ext cx="9321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94%</a:t>
            </a:r>
            <a:r>
              <a:rPr lang="pl-PL" altLang="pl-PL" sz="1800" dirty="0"/>
              <a:t> respondentów uznało, że urzędnik był kompetentny na swoim stanowisku pracy </a:t>
            </a:r>
          </a:p>
        </p:txBody>
      </p:sp>
      <p:sp>
        <p:nvSpPr>
          <p:cNvPr id="11" name="Prostokąt 7">
            <a:extLst>
              <a:ext uri="{FF2B5EF4-FFF2-40B4-BE49-F238E27FC236}">
                <a16:creationId xmlns:a16="http://schemas.microsoft.com/office/drawing/2014/main" id="{0BF17BE3-30B1-9143-33AB-B60B01E43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1" y="2628200"/>
            <a:ext cx="77930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94%</a:t>
            </a:r>
            <a:r>
              <a:rPr lang="pl-PL" altLang="pl-PL" sz="1800" dirty="0"/>
              <a:t> ankietowanych stwierdziło, że udzielona im informacja była wyczerpująca</a:t>
            </a:r>
          </a:p>
        </p:txBody>
      </p:sp>
      <p:sp>
        <p:nvSpPr>
          <p:cNvPr id="12" name="Prostokąt 9">
            <a:extLst>
              <a:ext uri="{FF2B5EF4-FFF2-40B4-BE49-F238E27FC236}">
                <a16:creationId xmlns:a16="http://schemas.microsoft.com/office/drawing/2014/main" id="{2A70F80B-0A12-C218-89A2-63C294A2A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1" y="3366986"/>
            <a:ext cx="112102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b="1" dirty="0">
                <a:solidFill>
                  <a:srgbClr val="FF0000"/>
                </a:solidFill>
                <a:highlight>
                  <a:srgbClr val="FFFF00"/>
                </a:highlight>
              </a:rPr>
              <a:t>91%</a:t>
            </a:r>
            <a:r>
              <a:rPr lang="pl-PL" altLang="pl-PL" sz="1800" dirty="0"/>
              <a:t> pytanych pozytywnie oceniło jakość obsługi w Urzędzie Miasta Rzeszowa        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         (ocena 5 - bardzo dobrze i 4 - dobrze)  </a:t>
            </a:r>
          </a:p>
        </p:txBody>
      </p:sp>
      <p:sp>
        <p:nvSpPr>
          <p:cNvPr id="13" name="Prostokąt 8">
            <a:extLst>
              <a:ext uri="{FF2B5EF4-FFF2-40B4-BE49-F238E27FC236}">
                <a16:creationId xmlns:a16="http://schemas.microsoft.com/office/drawing/2014/main" id="{1BAAB794-8288-63D8-E04D-4A36A0677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" y="4308812"/>
            <a:ext cx="10975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</a:rPr>
              <a:t>89%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 respondentów pozytywnie oceniło terminowość załatwianych spraw w Urzędzie Miasta Rzeszowa</a:t>
            </a:r>
          </a:p>
        </p:txBody>
      </p:sp>
    </p:spTree>
    <p:extLst>
      <p:ext uri="{BB962C8B-B14F-4D97-AF65-F5344CB8AC3E}">
        <p14:creationId xmlns:p14="http://schemas.microsoft.com/office/powerpoint/2010/main" val="1912463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 descr="Obraz zawierający miasto, na wolnym powietrzu, niebo, Fotografia lotnicza&#10;&#10;Opis wygenerowany automatycznie">
            <a:extLst>
              <a:ext uri="{FF2B5EF4-FFF2-40B4-BE49-F238E27FC236}">
                <a16:creationId xmlns:a16="http://schemas.microsoft.com/office/drawing/2014/main" id="{A29E76F0-3BC6-B79D-BF0C-BA763EFB5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44" y="861320"/>
            <a:ext cx="6790098" cy="478928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FF85856-676C-547D-8D40-15FB61434DDB}"/>
              </a:ext>
            </a:extLst>
          </p:cNvPr>
          <p:cNvSpPr txBox="1"/>
          <p:nvPr/>
        </p:nvSpPr>
        <p:spPr>
          <a:xfrm>
            <a:off x="6049236" y="5263946"/>
            <a:ext cx="5670550" cy="647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rgbClr val="4472C4">
                    <a:lumMod val="75000"/>
                  </a:srgbClr>
                </a:solidFill>
              </a:rPr>
              <a:t>DZIĘKUJEMY  ZA  UWAGĘ</a:t>
            </a:r>
          </a:p>
        </p:txBody>
      </p:sp>
    </p:spTree>
    <p:extLst>
      <p:ext uri="{BB962C8B-B14F-4D97-AF65-F5344CB8AC3E}">
        <p14:creationId xmlns:p14="http://schemas.microsoft.com/office/powerpoint/2010/main" val="437577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735E377-1586-F9A0-F495-18E4ACA9C44B}"/>
              </a:ext>
            </a:extLst>
          </p:cNvPr>
          <p:cNvSpPr txBox="1"/>
          <p:nvPr/>
        </p:nvSpPr>
        <p:spPr>
          <a:xfrm>
            <a:off x="5111932" y="5223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FF0000"/>
                </a:solidFill>
              </a:rPr>
              <a:t>Charakterystyka badania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9DA7743-93E6-A55E-794E-D9C884E8E7F2}"/>
              </a:ext>
            </a:extLst>
          </p:cNvPr>
          <p:cNvSpPr/>
          <p:nvPr/>
        </p:nvSpPr>
        <p:spPr>
          <a:xfrm>
            <a:off x="635000" y="987425"/>
            <a:ext cx="579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FF0000"/>
                </a:solidFill>
              </a:rPr>
              <a:t>Cel</a:t>
            </a: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FAFA7D43-522C-1780-31D8-E514C7209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1417122"/>
            <a:ext cx="108516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Uzyskanie informacji o poziomie zadowolenia klientów poprzez zbieranie i analizowanie danych, tak aby otrzymane informacje służyły poprawie jakości usług świadczonych przez Urząd Miasta Rzeszowa. 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CB76BB8B-86DD-39D8-0D57-A193F9030972}"/>
              </a:ext>
            </a:extLst>
          </p:cNvPr>
          <p:cNvSpPr/>
          <p:nvPr/>
        </p:nvSpPr>
        <p:spPr>
          <a:xfrm>
            <a:off x="635000" y="2573338"/>
            <a:ext cx="14827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rgbClr val="FF0000"/>
                </a:solidFill>
              </a:rPr>
              <a:t>Czas i miejsce</a:t>
            </a:r>
          </a:p>
        </p:txBody>
      </p:sp>
      <p:sp>
        <p:nvSpPr>
          <p:cNvPr id="13" name="Prostokąt 5">
            <a:extLst>
              <a:ext uri="{FF2B5EF4-FFF2-40B4-BE49-F238E27FC236}">
                <a16:creationId xmlns:a16="http://schemas.microsoft.com/office/drawing/2014/main" id="{F62DDB07-2400-1996-0705-EE0B7EBE4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2965450"/>
            <a:ext cx="8047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Badanie ankietowe odbyło się w dniach 4 – 18 czerwca 2025 r.</a:t>
            </a:r>
          </a:p>
        </p:txBody>
      </p:sp>
      <p:sp>
        <p:nvSpPr>
          <p:cNvPr id="14" name="Prostokąt 7">
            <a:extLst>
              <a:ext uri="{FF2B5EF4-FFF2-40B4-BE49-F238E27FC236}">
                <a16:creationId xmlns:a16="http://schemas.microsoft.com/office/drawing/2014/main" id="{D1143271-241E-E930-FEE7-CEF6A7108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" y="3449638"/>
            <a:ext cx="804703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Zostało ono przeprowadzone przy wykorzystaniu anonimowych ankiet. Udostępniano je w następujących budynkach Urzędu Miasta Rzeszowa: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l-PL" altLang="pl-PL" sz="1800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1)przy Placu Ofiar Getta 7;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2)przy ul. Kopernika 15;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3)przy ul. Okrzei 1.</a:t>
            </a:r>
          </a:p>
        </p:txBody>
      </p:sp>
    </p:spTree>
    <p:extLst>
      <p:ext uri="{BB962C8B-B14F-4D97-AF65-F5344CB8AC3E}">
        <p14:creationId xmlns:p14="http://schemas.microsoft.com/office/powerpoint/2010/main" val="769464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309B6D3F-5B9E-DBDA-EC2B-23D9C6B3C733}"/>
              </a:ext>
            </a:extLst>
          </p:cNvPr>
          <p:cNvSpPr/>
          <p:nvPr/>
        </p:nvSpPr>
        <p:spPr>
          <a:xfrm>
            <a:off x="701675" y="430213"/>
            <a:ext cx="181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FF0000"/>
                </a:solidFill>
              </a:rPr>
              <a:t>Respondenci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CA61BD9-526E-5188-654F-F100C5B5A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675" y="879475"/>
            <a:ext cx="438684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W badaniu wzięło udział </a:t>
            </a:r>
            <a:r>
              <a:rPr lang="pl-PL" altLang="pl-PL" sz="1800" dirty="0">
                <a:highlight>
                  <a:srgbClr val="FFFF00"/>
                </a:highlight>
              </a:rPr>
              <a:t>460 respondentów</a:t>
            </a:r>
            <a:r>
              <a:rPr lang="pl-PL" altLang="pl-PL" sz="1800" dirty="0"/>
              <a:t>. </a:t>
            </a:r>
          </a:p>
        </p:txBody>
      </p:sp>
      <p:sp>
        <p:nvSpPr>
          <p:cNvPr id="11" name="pole tekstowe 8">
            <a:extLst>
              <a:ext uri="{FF2B5EF4-FFF2-40B4-BE49-F238E27FC236}">
                <a16:creationId xmlns:a16="http://schemas.microsoft.com/office/drawing/2014/main" id="{C33A692E-4AC1-1EE0-7D92-F8CB7E1874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8343" y="4429919"/>
            <a:ext cx="2494869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Najliczniejsza grupa respondentów była </a:t>
            </a:r>
            <a:br>
              <a:rPr lang="pl-PL" altLang="pl-PL" sz="1800" dirty="0"/>
            </a:br>
            <a:r>
              <a:rPr lang="pl-PL" altLang="pl-PL" sz="1800" dirty="0"/>
              <a:t>w przedziale wiekowym 41 – 50 lat (21%).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8768555"/>
              </p:ext>
            </p:extLst>
          </p:nvPr>
        </p:nvGraphicFramePr>
        <p:xfrm>
          <a:off x="-123485" y="1651815"/>
          <a:ext cx="6567828" cy="4326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000-00001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01161"/>
              </p:ext>
            </p:extLst>
          </p:nvPr>
        </p:nvGraphicFramePr>
        <p:xfrm>
          <a:off x="5784850" y="1421993"/>
          <a:ext cx="57054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8272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9C2B188F-91FC-600A-D4BA-73776F728D1F}"/>
              </a:ext>
            </a:extLst>
          </p:cNvPr>
          <p:cNvSpPr/>
          <p:nvPr/>
        </p:nvSpPr>
        <p:spPr>
          <a:xfrm>
            <a:off x="701675" y="430213"/>
            <a:ext cx="181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400" b="1" dirty="0">
                <a:solidFill>
                  <a:srgbClr val="FF0000"/>
                </a:solidFill>
              </a:rPr>
              <a:t>Respondenci</a:t>
            </a:r>
          </a:p>
        </p:txBody>
      </p:sp>
      <p:sp>
        <p:nvSpPr>
          <p:cNvPr id="11" name="pole tekstowe 7">
            <a:extLst>
              <a:ext uri="{FF2B5EF4-FFF2-40B4-BE49-F238E27FC236}">
                <a16:creationId xmlns:a16="http://schemas.microsoft.com/office/drawing/2014/main" id="{3D52340E-4AFA-A8BE-326A-0703B4592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1113" y="5099049"/>
            <a:ext cx="2701925" cy="6461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41% badanych posiada wykształcenie średnie.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863428"/>
              </p:ext>
            </p:extLst>
          </p:nvPr>
        </p:nvGraphicFramePr>
        <p:xfrm>
          <a:off x="-400594" y="1863635"/>
          <a:ext cx="6305005" cy="3881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3148680"/>
              </p:ext>
            </p:extLst>
          </p:nvPr>
        </p:nvGraphicFramePr>
        <p:xfrm>
          <a:off x="5904411" y="1859802"/>
          <a:ext cx="57340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6143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8">
            <a:extLst>
              <a:ext uri="{FF2B5EF4-FFF2-40B4-BE49-F238E27FC236}">
                <a16:creationId xmlns:a16="http://schemas.microsoft.com/office/drawing/2014/main" id="{9F5DEEDA-D0E9-F334-9413-10311A509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26" y="2522538"/>
            <a:ext cx="11251473" cy="4921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2600" b="1" dirty="0">
                <a:solidFill>
                  <a:schemeClr val="bg1"/>
                </a:solidFill>
              </a:rPr>
              <a:t>WYNIKI BADAŃ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61826AA7-40D8-7BD6-E2F4-D1E1163E0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736" y="150019"/>
            <a:ext cx="5700713" cy="6557962"/>
          </a:xfrm>
          <a:prstGeom prst="rect">
            <a:avLst/>
          </a:prstGeom>
          <a:noFill/>
          <a:ln w="63500">
            <a:solidFill>
              <a:srgbClr val="F9AD1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53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A847924-976D-DC1C-A00F-895C97518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425" y="552450"/>
            <a:ext cx="7586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Ankieta zawierała 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</a:rPr>
              <a:t>sześć pytań</a:t>
            </a:r>
            <a:r>
              <a:rPr kumimoji="0" lang="pl-PL" alt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</a:rPr>
              <a:t>: pięć zamkniętych i jedno pytanie otwarte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504DCB7-0638-A93E-3F23-CAE4924E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68" y="4758254"/>
            <a:ext cx="7586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95% badanych stwierdziło, że obsługujący ich urzędnicy byli uprzejmi. Negatywne opinie wyraził tylko 1% respondentów.   </a:t>
            </a: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807125"/>
              </p:ext>
            </p:extLst>
          </p:nvPr>
        </p:nvGraphicFramePr>
        <p:xfrm>
          <a:off x="2302668" y="1600200"/>
          <a:ext cx="6696075" cy="291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368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9413AA0-2BB8-D4A0-6275-18E67A884645}"/>
              </a:ext>
            </a:extLst>
          </p:cNvPr>
          <p:cNvSpPr/>
          <p:nvPr/>
        </p:nvSpPr>
        <p:spPr>
          <a:xfrm>
            <a:off x="2453490" y="4535487"/>
            <a:ext cx="66960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pl-PL" dirty="0">
                <a:solidFill>
                  <a:srgbClr val="000000"/>
                </a:solidFill>
                <a:latin typeface="+mn-lt"/>
              </a:rPr>
              <a:t>Tak istotny element jak kompetencja urzędników został oceniony bardzo wysoko. 94</a:t>
            </a:r>
            <a:r>
              <a:rPr lang="pl-PL" b="1" dirty="0">
                <a:solidFill>
                  <a:srgbClr val="000000"/>
                </a:solidFill>
                <a:latin typeface="+mn-lt"/>
              </a:rPr>
              <a:t>% </a:t>
            </a:r>
            <a:r>
              <a:rPr lang="pl-PL" dirty="0">
                <a:solidFill>
                  <a:srgbClr val="000000"/>
                </a:solidFill>
                <a:latin typeface="+mn-lt"/>
              </a:rPr>
              <a:t>pytanych uznało, że urzędnik był kompetentny na swoim stanowisku pracy. Negatywne opinie wyraziło tylko 2% badanych. 4% respondentów nie zajęło stanowiska w tej sprawie.    </a:t>
            </a:r>
            <a:endParaRPr lang="pl-PL" dirty="0">
              <a:latin typeface="+mn-lt"/>
            </a:endParaRPr>
          </a:p>
        </p:txBody>
      </p:sp>
      <p:graphicFrame>
        <p:nvGraphicFramePr>
          <p:cNvPr id="3" name="Wykres 2">
            <a:extLst>
              <a:ext uri="{FF2B5EF4-FFF2-40B4-BE49-F238E27FC236}">
                <a16:creationId xmlns:a16="http://schemas.microsoft.com/office/drawing/2014/main" id="{00000000-0008-0000-0000-000007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44134"/>
              </p:ext>
            </p:extLst>
          </p:nvPr>
        </p:nvGraphicFramePr>
        <p:xfrm>
          <a:off x="2573791" y="1122363"/>
          <a:ext cx="669607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66669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EA1E3543-9D71-477B-94F5-0400C2A53061}"/>
              </a:ext>
            </a:extLst>
          </p:cNvPr>
          <p:cNvSpPr/>
          <p:nvPr/>
        </p:nvSpPr>
        <p:spPr>
          <a:xfrm>
            <a:off x="2372008" y="4284366"/>
            <a:ext cx="7499339" cy="147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l-PL" dirty="0">
                <a:solidFill>
                  <a:srgbClr val="000000"/>
                </a:solidFill>
                <a:latin typeface="+mn-lt"/>
              </a:rPr>
              <a:t>Ankietowani zostali poproszeni o wyrażenie swojej opinii na temat jakości udzielonych przez urzędników informacji. 94%</a:t>
            </a:r>
            <a:r>
              <a:rPr lang="pl-PL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pl-PL" dirty="0">
                <a:solidFill>
                  <a:srgbClr val="000000"/>
                </a:solidFill>
                <a:latin typeface="+mn-lt"/>
              </a:rPr>
              <a:t>badanych stwierdziło, że udzielona im informacja była wyczerpująca. Natomiast tylko 1% respondentów uznał, że informacja była niepełna. 5% badanych </a:t>
            </a:r>
            <a:r>
              <a:rPr lang="pl-PL" dirty="0">
                <a:solidFill>
                  <a:srgbClr val="000000"/>
                </a:solidFill>
              </a:rPr>
              <a:t>nie zajęło stanowiska w tej sprawie. </a:t>
            </a:r>
            <a:endParaRPr lang="pl-PL" dirty="0">
              <a:latin typeface="+mn-lt"/>
            </a:endParaRP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0905753"/>
              </p:ext>
            </p:extLst>
          </p:nvPr>
        </p:nvGraphicFramePr>
        <p:xfrm>
          <a:off x="2647406" y="1036637"/>
          <a:ext cx="6705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82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A3117A13-8C17-C8E6-3175-08F742FD54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BF1BF307-B281-6122-3446-74E910D75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916169A-8B44-98D0-C8C1-38E3C35DF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7DF1889-1013-7F01-6E95-DD392330D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907" y="4606609"/>
            <a:ext cx="8053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800" dirty="0"/>
              <a:t>89% respondentów pozytywnie oceniło terminowość załatwianych spraw w Urzędzie Miasta Rzeszowa. Odmiennego zdania było tylko 2% badanych. 9% ankietowanych nie zajęło stanowiska w tej sprawie. 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7821126"/>
              </p:ext>
            </p:extLst>
          </p:nvPr>
        </p:nvGraphicFramePr>
        <p:xfrm>
          <a:off x="2724150" y="1279367"/>
          <a:ext cx="6743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6147399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630</Words>
  <Application>Microsoft Office PowerPoint</Application>
  <PresentationFormat>Panoramiczny</PresentationFormat>
  <Paragraphs>65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Verdana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Jacek Wróbel</dc:creator>
  <cp:lastModifiedBy>Jacek Wróbel</cp:lastModifiedBy>
  <cp:revision>11</cp:revision>
  <cp:lastPrinted>2023-06-19T10:34:45Z</cp:lastPrinted>
  <dcterms:created xsi:type="dcterms:W3CDTF">2022-07-04T19:08:49Z</dcterms:created>
  <dcterms:modified xsi:type="dcterms:W3CDTF">2025-06-23T21:04:51Z</dcterms:modified>
</cp:coreProperties>
</file>